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tags/tag8.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tags/tag2.xml" ContentType="application/vnd.openxmlformats-officedocument.presentationml.tags+xml"/>
  <Override PartName="/ppt/tags/tag3.xml" ContentType="application/vnd.openxmlformats-officedocument.presentationml.tags+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tags/tag12.xml" ContentType="application/vnd.openxmlformats-officedocument.presentationml.tag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ags/tag5.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72" r:id="rId3"/>
    <p:sldId id="257" r:id="rId4"/>
    <p:sldId id="265" r:id="rId5"/>
    <p:sldId id="260" r:id="rId6"/>
    <p:sldId id="258" r:id="rId7"/>
    <p:sldId id="262" r:id="rId8"/>
    <p:sldId id="259" r:id="rId9"/>
    <p:sldId id="261" r:id="rId10"/>
    <p:sldId id="263" r:id="rId11"/>
    <p:sldId id="264" r:id="rId12"/>
    <p:sldId id="273" r:id="rId13"/>
    <p:sldId id="266" r:id="rId14"/>
    <p:sldId id="267" r:id="rId15"/>
    <p:sldId id="268" r:id="rId16"/>
    <p:sldId id="269" r:id="rId17"/>
    <p:sldId id="270" r:id="rId18"/>
    <p:sldId id="271" r:id="rId19"/>
    <p:sldId id="274" r:id="rId20"/>
    <p:sldId id="275" r:id="rId21"/>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clrMru>
    <a:srgbClr val="0808C0"/>
    <a:srgbClr val="0FA2FF"/>
    <a:srgbClr val="16319F"/>
    <a:srgbClr val="010778"/>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p:cViewPr varScale="1">
        <p:scale>
          <a:sx n="73" d="100"/>
          <a:sy n="73" d="100"/>
        </p:scale>
        <p:origin x="-128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D2D2BE67-CDCC-4724-A9CB-2D0FD5C67A65}" type="datetimeFigureOut">
              <a:rPr lang="en-US"/>
              <a:pPr>
                <a:defRPr/>
              </a:pPr>
              <a:t>2/21/2012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1F67F6F-AC57-4348-A1E2-90BC6CE103CF}"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40B0336-F19E-4B10-87AE-EDE5E69A5048}" type="datetimeFigureOut">
              <a:rPr lang="en-US"/>
              <a:pPr>
                <a:defRPr/>
              </a:pPr>
              <a:t>2/21/2012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233EC53-36F1-4E86-816F-14F678BE1EE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A66C831-28D3-472A-B4DA-ED2F64DB3E6A}" type="datetimeFigureOut">
              <a:rPr lang="en-US"/>
              <a:pPr>
                <a:defRPr/>
              </a:pPr>
              <a:t>2/21/2012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502037B-5747-4411-8185-6C151798ADD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CB60CF9-1A99-4077-87ED-19F1038E30FA}" type="datetimeFigureOut">
              <a:rPr lang="en-US"/>
              <a:pPr>
                <a:defRPr/>
              </a:pPr>
              <a:t>2/21/2012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772C3E5-A3B9-44D9-AED9-211A910BE8A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6541CBF-E7F8-4BFD-96E7-5994DFAE7C45}" type="datetimeFigureOut">
              <a:rPr lang="en-US"/>
              <a:pPr>
                <a:defRPr/>
              </a:pPr>
              <a:t>2/21/2012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E8B0B6C-DB84-4DC6-8472-B58A8ADBDEF5}"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625D218-48E4-47F5-93B9-8418EFB95DBE}" type="datetimeFigureOut">
              <a:rPr lang="en-US"/>
              <a:pPr>
                <a:defRPr/>
              </a:pPr>
              <a:t>2/21/2012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B0622F2-91A8-4DEF-979F-719D58157C7D}"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AD0B0EE-4480-401A-B70B-3C09C4FC1AC3}" type="datetimeFigureOut">
              <a:rPr lang="en-US"/>
              <a:pPr>
                <a:defRPr/>
              </a:pPr>
              <a:t>2/21/2012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539DA09-557B-441D-BDE4-812FDD75008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4FA0C59-0F18-4C41-B743-F1E3399C10F5}" type="datetimeFigureOut">
              <a:rPr lang="en-US"/>
              <a:pPr>
                <a:defRPr/>
              </a:pPr>
              <a:t>2/21/2012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CC8E188-033C-44F5-A31A-0D7353BF66F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41FB73D-ECFF-430C-96D2-8F85B8DD2F5A}" type="datetimeFigureOut">
              <a:rPr lang="en-US"/>
              <a:pPr>
                <a:defRPr/>
              </a:pPr>
              <a:t>2/21/2012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8528246-0E71-45ED-A807-2F440444472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0396A36-345C-48F1-97AF-BC50D54EBB09}" type="datetimeFigureOut">
              <a:rPr lang="en-US"/>
              <a:pPr>
                <a:defRPr/>
              </a:pPr>
              <a:t>2/21/2012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70B3785-293B-4029-9AFE-22B5E99BB25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93E934A-DCD5-420C-A2AC-2FCFC350E1DC}" type="datetimeFigureOut">
              <a:rPr lang="en-US"/>
              <a:pPr>
                <a:defRPr/>
              </a:pPr>
              <a:t>2/21/2012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9295617-25AA-48DD-80CD-4CC3B7F0947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36BDDD9B-F455-4433-880A-F445ED1FA54D}" type="datetimeFigureOut">
              <a:rPr lang="en-US"/>
              <a:pPr>
                <a:defRPr/>
              </a:pPr>
              <a:t>2/21/2012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F650EDDD-5CE2-47F4-AC67-24EC4BBD6C4B}"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itchFamily="34" charset="0"/>
        </a:defRPr>
      </a:lvl2pPr>
      <a:lvl3pPr algn="ctr" defTabSz="457200" rtl="0" fontAlgn="base">
        <a:spcBef>
          <a:spcPct val="0"/>
        </a:spcBef>
        <a:spcAft>
          <a:spcPct val="0"/>
        </a:spcAft>
        <a:defRPr sz="4400">
          <a:solidFill>
            <a:schemeClr val="tx1"/>
          </a:solidFill>
          <a:latin typeface="Calibri" pitchFamily="34" charset="0"/>
        </a:defRPr>
      </a:lvl3pPr>
      <a:lvl4pPr algn="ctr" defTabSz="457200" rtl="0" fontAlgn="base">
        <a:spcBef>
          <a:spcPct val="0"/>
        </a:spcBef>
        <a:spcAft>
          <a:spcPct val="0"/>
        </a:spcAft>
        <a:defRPr sz="4400">
          <a:solidFill>
            <a:schemeClr val="tx1"/>
          </a:solidFill>
          <a:latin typeface="Calibri" pitchFamily="34" charset="0"/>
        </a:defRPr>
      </a:lvl4pPr>
      <a:lvl5pPr algn="ctr" defTabSz="457200" rtl="0" fontAlgn="base">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audio" Target="file:///E:\Three%20Days%20Grace%20-%20The%20Good%20Life.mp3"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tags" Target="../tags/tag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25000">
              <a:schemeClr val="accent1">
                <a:lumMod val="75000"/>
              </a:schemeClr>
            </a:gs>
            <a:gs pos="83000">
              <a:srgbClr val="16319F"/>
            </a:gs>
            <a:gs pos="55000">
              <a:schemeClr val="bg1"/>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13314" name="Title 1"/>
          <p:cNvSpPr>
            <a:spLocks noGrp="1"/>
          </p:cNvSpPr>
          <p:nvPr>
            <p:ph type="ctrTitle"/>
          </p:nvPr>
        </p:nvSpPr>
        <p:spPr/>
        <p:txBody>
          <a:bodyPr/>
          <a:lstStyle/>
          <a:p>
            <a:endParaRPr lang="en-US" smtClean="0"/>
          </a:p>
        </p:txBody>
      </p:sp>
      <p:sp>
        <p:nvSpPr>
          <p:cNvPr id="3" name="Subtitle 2"/>
          <p:cNvSpPr>
            <a:spLocks noGrp="1"/>
          </p:cNvSpPr>
          <p:nvPr>
            <p:ph type="subTitle" idx="1"/>
          </p:nvPr>
        </p:nvSpPr>
        <p:spPr/>
        <p:txBody>
          <a:bodyPr rtlCol="0">
            <a:normAutofit/>
          </a:bodyPr>
          <a:lstStyle/>
          <a:p>
            <a:pPr fontAlgn="auto">
              <a:spcAft>
                <a:spcPts val="0"/>
              </a:spcAft>
              <a:buFont typeface="Arial"/>
              <a:buNone/>
              <a:defRPr/>
            </a:pPr>
            <a:endParaRPr lang="en-US"/>
          </a:p>
        </p:txBody>
      </p:sp>
      <p:pic>
        <p:nvPicPr>
          <p:cNvPr id="13316" name="Picture 3" descr="407301.1020.A.jpg"/>
          <p:cNvPicPr>
            <a:picLocks noChangeAspect="1"/>
          </p:cNvPicPr>
          <p:nvPr/>
        </p:nvPicPr>
        <p:blipFill>
          <a:blip r:embed="rId3"/>
          <a:srcRect/>
          <a:stretch>
            <a:fillRect/>
          </a:stretch>
        </p:blipFill>
        <p:spPr bwMode="auto">
          <a:xfrm>
            <a:off x="2438400" y="0"/>
            <a:ext cx="4584700" cy="6858000"/>
          </a:xfrm>
          <a:prstGeom prst="rect">
            <a:avLst/>
          </a:prstGeom>
          <a:noFill/>
          <a:ln w="9525">
            <a:noFill/>
            <a:miter lim="800000"/>
            <a:headEnd/>
            <a:tailEnd/>
          </a:ln>
        </p:spPr>
      </p:pic>
      <p:sp>
        <p:nvSpPr>
          <p:cNvPr id="13317" name="TextBox 5"/>
          <p:cNvSpPr txBox="1">
            <a:spLocks noChangeArrowheads="1"/>
          </p:cNvSpPr>
          <p:nvPr/>
        </p:nvSpPr>
        <p:spPr bwMode="auto">
          <a:xfrm>
            <a:off x="228600" y="533400"/>
            <a:ext cx="1828800" cy="369888"/>
          </a:xfrm>
          <a:prstGeom prst="rect">
            <a:avLst/>
          </a:prstGeom>
          <a:noFill/>
          <a:ln w="9525">
            <a:noFill/>
            <a:miter lim="800000"/>
            <a:headEnd/>
            <a:tailEnd/>
          </a:ln>
        </p:spPr>
        <p:txBody>
          <a:bodyPr>
            <a:spAutoFit/>
          </a:bodyPr>
          <a:lstStyle/>
          <a:p>
            <a:r>
              <a:rPr lang="en-US">
                <a:latin typeface="Calibri" pitchFamily="34" charset="0"/>
              </a:rPr>
              <a:t>Bryce</a:t>
            </a:r>
          </a:p>
        </p:txBody>
      </p:sp>
      <p:pic>
        <p:nvPicPr>
          <p:cNvPr id="7" name="Three Days Grace - The Good Life.mp3">
            <a:hlinkClick r:id="" action="ppaction://media"/>
          </p:cNvPr>
          <p:cNvPicPr>
            <a:picLocks noRot="1" noChangeAspect="1"/>
          </p:cNvPicPr>
          <p:nvPr>
            <a:audioFile r:link="rId1"/>
          </p:nvPr>
        </p:nvPicPr>
        <p:blipFill>
          <a:blip r:embed="rId4"/>
          <a:srcRect/>
          <a:stretch>
            <a:fillRect/>
          </a:stretch>
        </p:blipFill>
        <p:spPr bwMode="auto">
          <a:xfrm>
            <a:off x="2438400" y="6645275"/>
            <a:ext cx="212725" cy="212725"/>
          </a:xfrm>
          <a:prstGeom prst="rect">
            <a:avLst/>
          </a:prstGeom>
          <a:noFill/>
          <a:ln w="9525">
            <a:noFill/>
            <a:miter lim="800000"/>
            <a:headEnd/>
            <a:tailEnd/>
          </a:ln>
        </p:spPr>
      </p:pic>
    </p:spTree>
  </p:cSld>
  <p:clrMapOvr>
    <a:masterClrMapping/>
  </p:clrMapOvr>
  <p:transition advTm="9647">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25">
                <p:cTn id="7"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47000">
              <a:schemeClr val="bg2">
                <a:lumMod val="75000"/>
              </a:schemeClr>
            </a:gs>
            <a:gs pos="84000">
              <a:srgbClr val="3366FF"/>
            </a:gs>
          </a:gsLst>
          <a:lin ang="0" scaled="1"/>
          <a:tileRect/>
        </a:gradFill>
        <a:effectLst/>
      </p:bgPr>
    </p:bg>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endParaRPr lang="en-US" smtClean="0"/>
          </a:p>
        </p:txBody>
      </p:sp>
      <p:sp>
        <p:nvSpPr>
          <p:cNvPr id="5" name="TextBox 4"/>
          <p:cNvSpPr txBox="1">
            <a:spLocks noChangeArrowheads="1"/>
          </p:cNvSpPr>
          <p:nvPr/>
        </p:nvSpPr>
        <p:spPr bwMode="auto">
          <a:xfrm>
            <a:off x="914400" y="1600200"/>
            <a:ext cx="3886200" cy="646113"/>
          </a:xfrm>
          <a:prstGeom prst="rect">
            <a:avLst/>
          </a:prstGeom>
          <a:noFill/>
          <a:ln w="9525">
            <a:noFill/>
            <a:miter lim="800000"/>
            <a:headEnd/>
            <a:tailEnd/>
          </a:ln>
        </p:spPr>
        <p:txBody>
          <a:bodyPr>
            <a:spAutoFit/>
          </a:bodyPr>
          <a:lstStyle/>
          <a:p>
            <a:r>
              <a:rPr lang="en-US">
                <a:latin typeface="Calibri" pitchFamily="34" charset="0"/>
              </a:rPr>
              <a:t>He has a defective version of the American Dream.</a:t>
            </a:r>
          </a:p>
        </p:txBody>
      </p:sp>
      <p:sp>
        <p:nvSpPr>
          <p:cNvPr id="6" name="TextBox 5"/>
          <p:cNvSpPr txBox="1">
            <a:spLocks noChangeArrowheads="1"/>
          </p:cNvSpPr>
          <p:nvPr/>
        </p:nvSpPr>
        <p:spPr bwMode="auto">
          <a:xfrm>
            <a:off x="2552700" y="2667000"/>
            <a:ext cx="4495800" cy="646113"/>
          </a:xfrm>
          <a:prstGeom prst="rect">
            <a:avLst/>
          </a:prstGeom>
          <a:noFill/>
          <a:ln w="9525">
            <a:noFill/>
            <a:miter lim="800000"/>
            <a:headEnd/>
            <a:tailEnd/>
          </a:ln>
        </p:spPr>
        <p:txBody>
          <a:bodyPr>
            <a:spAutoFit/>
          </a:bodyPr>
          <a:lstStyle/>
          <a:p>
            <a:r>
              <a:rPr lang="en-US">
                <a:latin typeface="Calibri" pitchFamily="34" charset="0"/>
              </a:rPr>
              <a:t>One that involves material items and nothing else.</a:t>
            </a:r>
          </a:p>
        </p:txBody>
      </p:sp>
      <p:pic>
        <p:nvPicPr>
          <p:cNvPr id="7" name="Picture 6" descr="Stacks_of_money.jpg"/>
          <p:cNvPicPr>
            <a:picLocks noChangeAspect="1"/>
          </p:cNvPicPr>
          <p:nvPr/>
        </p:nvPicPr>
        <p:blipFill>
          <a:blip r:embed="rId3"/>
          <a:srcRect/>
          <a:stretch>
            <a:fillRect/>
          </a:stretch>
        </p:blipFill>
        <p:spPr bwMode="auto">
          <a:xfrm>
            <a:off x="2487613" y="3806825"/>
            <a:ext cx="3228975" cy="2943225"/>
          </a:xfrm>
          <a:prstGeom prst="rect">
            <a:avLst/>
          </a:prstGeom>
          <a:noFill/>
          <a:ln w="9525">
            <a:noFill/>
            <a:miter lim="800000"/>
            <a:headEnd/>
            <a:tailEnd/>
          </a:ln>
        </p:spPr>
      </p:pic>
    </p:spTree>
    <p:custDataLst>
      <p:tags r:id="rId1"/>
    </p:custDataLst>
  </p:cSld>
  <p:clrMapOvr>
    <a:masterClrMapping/>
  </p:clrMapOvr>
  <p:transition advTm="9358">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accel="50000" decel="5000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9"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ppt_x</p:attrName>
                                        </p:attrNameLst>
                                      </p:cBhvr>
                                      <p:tavLst>
                                        <p:tav tm="0">
                                          <p:val>
                                            <p:strVal val="#ppt_x-.2"/>
                                          </p:val>
                                        </p:tav>
                                        <p:tav tm="100000">
                                          <p:val>
                                            <p:strVal val="#ppt_x"/>
                                          </p:val>
                                        </p:tav>
                                      </p:tavLst>
                                    </p:anim>
                                    <p:anim calcmode="lin" valueType="num">
                                      <p:cBhvr>
                                        <p:cTn id="19"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2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54000">
              <a:srgbClr val="3366FF"/>
            </a:gs>
            <a:gs pos="88000">
              <a:schemeClr val="bg1">
                <a:lumMod val="95000"/>
                <a:lumOff val="5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4343400" y="152400"/>
            <a:ext cx="3733800" cy="369888"/>
          </a:xfrm>
          <a:prstGeom prst="rect">
            <a:avLst/>
          </a:prstGeom>
          <a:noFill/>
          <a:ln w="9525">
            <a:noFill/>
            <a:miter lim="800000"/>
            <a:headEnd/>
            <a:tailEnd/>
          </a:ln>
        </p:spPr>
        <p:txBody>
          <a:bodyPr>
            <a:spAutoFit/>
          </a:bodyPr>
          <a:lstStyle/>
          <a:p>
            <a:r>
              <a:rPr lang="en-US">
                <a:latin typeface="Calibri" pitchFamily="34" charset="0"/>
              </a:rPr>
              <a:t>Not even friends,</a:t>
            </a:r>
          </a:p>
        </p:txBody>
      </p:sp>
      <p:sp>
        <p:nvSpPr>
          <p:cNvPr id="5" name="TextBox 4"/>
          <p:cNvSpPr txBox="1">
            <a:spLocks noChangeArrowheads="1"/>
          </p:cNvSpPr>
          <p:nvPr/>
        </p:nvSpPr>
        <p:spPr bwMode="auto">
          <a:xfrm>
            <a:off x="609600" y="2971800"/>
            <a:ext cx="3733800" cy="369888"/>
          </a:xfrm>
          <a:prstGeom prst="rect">
            <a:avLst/>
          </a:prstGeom>
          <a:noFill/>
          <a:ln w="9525">
            <a:noFill/>
            <a:miter lim="800000"/>
            <a:headEnd/>
            <a:tailEnd/>
          </a:ln>
        </p:spPr>
        <p:txBody>
          <a:bodyPr>
            <a:spAutoFit/>
          </a:bodyPr>
          <a:lstStyle/>
          <a:p>
            <a:r>
              <a:rPr lang="en-US">
                <a:latin typeface="Calibri" pitchFamily="34" charset="0"/>
              </a:rPr>
              <a:t>Or family…..</a:t>
            </a:r>
          </a:p>
        </p:txBody>
      </p:sp>
      <p:pic>
        <p:nvPicPr>
          <p:cNvPr id="6" name="Picture 5" descr="A_few_good_friends.jpg"/>
          <p:cNvPicPr>
            <a:picLocks noChangeAspect="1"/>
          </p:cNvPicPr>
          <p:nvPr/>
        </p:nvPicPr>
        <p:blipFill>
          <a:blip r:embed="rId3"/>
          <a:srcRect/>
          <a:stretch>
            <a:fillRect/>
          </a:stretch>
        </p:blipFill>
        <p:spPr bwMode="auto">
          <a:xfrm>
            <a:off x="3962400" y="522288"/>
            <a:ext cx="5181600" cy="3163887"/>
          </a:xfrm>
          <a:prstGeom prst="rect">
            <a:avLst/>
          </a:prstGeom>
          <a:noFill/>
          <a:ln w="9525">
            <a:noFill/>
            <a:miter lim="800000"/>
            <a:headEnd/>
            <a:tailEnd/>
          </a:ln>
        </p:spPr>
      </p:pic>
      <p:pic>
        <p:nvPicPr>
          <p:cNvPr id="7" name="Picture 6" descr="Father-Son_ Death_of_a_Salesman.jpg"/>
          <p:cNvPicPr>
            <a:picLocks noChangeAspect="1"/>
          </p:cNvPicPr>
          <p:nvPr/>
        </p:nvPicPr>
        <p:blipFill>
          <a:blip r:embed="rId4"/>
          <a:srcRect/>
          <a:stretch>
            <a:fillRect/>
          </a:stretch>
        </p:blipFill>
        <p:spPr bwMode="auto">
          <a:xfrm>
            <a:off x="-42863" y="3686175"/>
            <a:ext cx="4005263" cy="2678113"/>
          </a:xfrm>
          <a:prstGeom prst="rect">
            <a:avLst/>
          </a:prstGeom>
          <a:noFill/>
          <a:ln w="9525">
            <a:noFill/>
            <a:miter lim="800000"/>
            <a:headEnd/>
            <a:tailEnd/>
          </a:ln>
        </p:spPr>
      </p:pic>
      <p:sp>
        <p:nvSpPr>
          <p:cNvPr id="8" name="TextBox 7"/>
          <p:cNvSpPr txBox="1">
            <a:spLocks noChangeArrowheads="1"/>
          </p:cNvSpPr>
          <p:nvPr/>
        </p:nvSpPr>
        <p:spPr bwMode="auto">
          <a:xfrm>
            <a:off x="4800600" y="4114800"/>
            <a:ext cx="3048000" cy="369888"/>
          </a:xfrm>
          <a:prstGeom prst="rect">
            <a:avLst/>
          </a:prstGeom>
          <a:noFill/>
          <a:ln w="9525">
            <a:noFill/>
            <a:miter lim="800000"/>
            <a:headEnd/>
            <a:tailEnd/>
          </a:ln>
        </p:spPr>
        <p:txBody>
          <a:bodyPr>
            <a:spAutoFit/>
          </a:bodyPr>
          <a:lstStyle/>
          <a:p>
            <a:r>
              <a:rPr lang="en-US">
                <a:latin typeface="Calibri" pitchFamily="34" charset="0"/>
              </a:rPr>
              <a:t>Are included In this vision.</a:t>
            </a:r>
          </a:p>
        </p:txBody>
      </p:sp>
    </p:spTree>
    <p:custDataLst>
      <p:tags r:id="rId1"/>
    </p:custDataLst>
  </p:cSld>
  <p:clrMapOvr>
    <a:masterClrMapping/>
  </p:clrMapOvr>
  <p:transition advTm="8049">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dissolv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7" presetClass="entr" presetSubtype="1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strips(downLeft)">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34000">
              <a:srgbClr val="0000FF"/>
            </a:gs>
            <a:gs pos="68000">
              <a:schemeClr val="bg1"/>
            </a:gs>
          </a:gsLst>
          <a:lin ang="0" scaled="1"/>
          <a:tileRect/>
        </a:gradFill>
        <a:effectLst/>
      </p:bgPr>
    </p:bg>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endParaRPr lang="en-US" smtClean="0"/>
          </a:p>
        </p:txBody>
      </p:sp>
      <p:sp>
        <p:nvSpPr>
          <p:cNvPr id="4" name="TextBox 3"/>
          <p:cNvSpPr txBox="1">
            <a:spLocks noChangeArrowheads="1"/>
          </p:cNvSpPr>
          <p:nvPr/>
        </p:nvSpPr>
        <p:spPr bwMode="auto">
          <a:xfrm>
            <a:off x="1752600" y="1905000"/>
            <a:ext cx="5638800" cy="646113"/>
          </a:xfrm>
          <a:prstGeom prst="rect">
            <a:avLst/>
          </a:prstGeom>
          <a:noFill/>
          <a:ln w="9525">
            <a:noFill/>
            <a:miter lim="800000"/>
            <a:headEnd/>
            <a:tailEnd/>
          </a:ln>
        </p:spPr>
        <p:txBody>
          <a:bodyPr>
            <a:spAutoFit/>
          </a:bodyPr>
          <a:lstStyle/>
          <a:p>
            <a:r>
              <a:rPr lang="en-US">
                <a:latin typeface="Calibri" pitchFamily="34" charset="0"/>
              </a:rPr>
              <a:t>He believes this can be achieved with a combination of being well-liked and sheer dumb luck like his brother, Ben.</a:t>
            </a:r>
          </a:p>
        </p:txBody>
      </p:sp>
      <p:sp>
        <p:nvSpPr>
          <p:cNvPr id="6" name="TextBox 5"/>
          <p:cNvSpPr txBox="1">
            <a:spLocks noChangeArrowheads="1"/>
          </p:cNvSpPr>
          <p:nvPr/>
        </p:nvSpPr>
        <p:spPr bwMode="auto">
          <a:xfrm>
            <a:off x="457200" y="3200400"/>
            <a:ext cx="3124200" cy="1754188"/>
          </a:xfrm>
          <a:prstGeom prst="rect">
            <a:avLst/>
          </a:prstGeom>
          <a:noFill/>
          <a:ln w="9525">
            <a:noFill/>
            <a:miter lim="800000"/>
            <a:headEnd/>
            <a:tailEnd/>
          </a:ln>
        </p:spPr>
        <p:txBody>
          <a:bodyPr>
            <a:spAutoFit/>
          </a:bodyPr>
          <a:lstStyle/>
          <a:p>
            <a:r>
              <a:rPr lang="en-US">
                <a:latin typeface="Calibri" pitchFamily="34" charset="0"/>
              </a:rPr>
              <a:t>“The man who makes an appearance in the business world, the man who creates personal interest, is the man who gets ahead.  Be liked and you will never want.” (Act 1)</a:t>
            </a:r>
          </a:p>
        </p:txBody>
      </p:sp>
      <p:sp>
        <p:nvSpPr>
          <p:cNvPr id="7" name="TextBox 6"/>
          <p:cNvSpPr txBox="1">
            <a:spLocks noChangeArrowheads="1"/>
          </p:cNvSpPr>
          <p:nvPr/>
        </p:nvSpPr>
        <p:spPr bwMode="auto">
          <a:xfrm>
            <a:off x="5715000" y="3200400"/>
            <a:ext cx="2971800" cy="1754188"/>
          </a:xfrm>
          <a:prstGeom prst="rect">
            <a:avLst/>
          </a:prstGeom>
          <a:noFill/>
          <a:ln w="9525">
            <a:noFill/>
            <a:miter lim="800000"/>
            <a:headEnd/>
            <a:tailEnd/>
          </a:ln>
        </p:spPr>
        <p:txBody>
          <a:bodyPr>
            <a:spAutoFit/>
          </a:bodyPr>
          <a:lstStyle/>
          <a:p>
            <a:r>
              <a:rPr lang="en-US">
                <a:latin typeface="Calibri" pitchFamily="34" charset="0"/>
              </a:rPr>
              <a:t>“The man knew what he wanted and went out and got it! Walked into a jungle, and comes out, the age of twenty-one, and he's rich!” (Willy Loman on Ben, Act 1)</a:t>
            </a:r>
          </a:p>
        </p:txBody>
      </p:sp>
      <p:pic>
        <p:nvPicPr>
          <p:cNvPr id="8" name="Picture 7" descr="site_28_rand_1353109298_hangover_maxed.jpg"/>
          <p:cNvPicPr>
            <a:picLocks noChangeAspect="1"/>
          </p:cNvPicPr>
          <p:nvPr/>
        </p:nvPicPr>
        <p:blipFill>
          <a:blip r:embed="rId3"/>
          <a:srcRect/>
          <a:stretch>
            <a:fillRect/>
          </a:stretch>
        </p:blipFill>
        <p:spPr bwMode="auto">
          <a:xfrm>
            <a:off x="0" y="0"/>
            <a:ext cx="5715000" cy="3133725"/>
          </a:xfrm>
          <a:prstGeom prst="rect">
            <a:avLst/>
          </a:prstGeom>
          <a:noFill/>
          <a:ln w="9525">
            <a:noFill/>
            <a:miter lim="800000"/>
            <a:headEnd/>
            <a:tailEnd/>
          </a:ln>
        </p:spPr>
      </p:pic>
      <p:pic>
        <p:nvPicPr>
          <p:cNvPr id="9" name="Picture 8" descr="namibian-marine-diamonds.jpg"/>
          <p:cNvPicPr>
            <a:picLocks noChangeAspect="1"/>
          </p:cNvPicPr>
          <p:nvPr/>
        </p:nvPicPr>
        <p:blipFill>
          <a:blip r:embed="rId4"/>
          <a:srcRect/>
          <a:stretch>
            <a:fillRect/>
          </a:stretch>
        </p:blipFill>
        <p:spPr bwMode="auto">
          <a:xfrm>
            <a:off x="5013325" y="3109913"/>
            <a:ext cx="4130675" cy="3690937"/>
          </a:xfrm>
          <a:prstGeom prst="rect">
            <a:avLst/>
          </a:prstGeom>
          <a:noFill/>
          <a:ln w="9525">
            <a:noFill/>
            <a:miter lim="800000"/>
            <a:headEnd/>
            <a:tailEnd/>
          </a:ln>
        </p:spPr>
      </p:pic>
    </p:spTree>
    <p:custDataLst>
      <p:tags r:id="rId1"/>
    </p:custDataLst>
  </p:cSld>
  <p:clrMapOvr>
    <a:masterClrMapping/>
  </p:clrMapOvr>
  <p:transition advTm="27925"/>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accel="50000" decel="5000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8" presetClass="entr" presetSubtype="12"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strips(downLeft)">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4"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to="" calcmode="lin" valueType="num">
                                      <p:cBhvr>
                                        <p:cTn id="25" dur="1" fill="hold"/>
                                        <p:tgtEl>
                                          <p:spTgt spid="8"/>
                                        </p:tgtEl>
                                        <p:attrNameLst>
                                          <p:attrName/>
                                        </p:attrNameLst>
                                      </p:cBhvr>
                                    </p:anim>
                                  </p:childTnLst>
                                </p:cTn>
                              </p:par>
                            </p:childTnLst>
                          </p:cTn>
                        </p:par>
                      </p:childTnLst>
                    </p:cTn>
                  </p:par>
                  <p:par>
                    <p:cTn id="26" fill="hold">
                      <p:stCondLst>
                        <p:cond delay="indefinite"/>
                      </p:stCondLst>
                      <p:childTnLst>
                        <p:par>
                          <p:cTn id="27" fill="hold">
                            <p:stCondLst>
                              <p:cond delay="0"/>
                            </p:stCondLst>
                            <p:childTnLst>
                              <p:par>
                                <p:cTn id="28" presetID="8" presetClass="entr" presetSubtype="16"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diamond(in)">
                                      <p:cBhvr>
                                        <p:cTn id="30"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53000">
              <a:srgbClr val="010778"/>
            </a:gs>
            <a:gs pos="58000">
              <a:schemeClr val="bg1"/>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3200400" y="1143000"/>
            <a:ext cx="3505200" cy="923925"/>
          </a:xfrm>
          <a:prstGeom prst="rect">
            <a:avLst/>
          </a:prstGeom>
          <a:noFill/>
          <a:ln w="9525">
            <a:noFill/>
            <a:miter lim="800000"/>
            <a:headEnd/>
            <a:tailEnd/>
          </a:ln>
        </p:spPr>
        <p:txBody>
          <a:bodyPr>
            <a:spAutoFit/>
          </a:bodyPr>
          <a:lstStyle/>
          <a:p>
            <a:r>
              <a:rPr lang="en-US">
                <a:latin typeface="Calibri" pitchFamily="34" charset="0"/>
              </a:rPr>
              <a:t>What’s worse is he even attempts to shape his two sons, Biff and Happy to be mirror images of him.</a:t>
            </a:r>
          </a:p>
        </p:txBody>
      </p:sp>
      <p:pic>
        <p:nvPicPr>
          <p:cNvPr id="7" name="Picture 6" descr="6487-the-two-brothers-desktop-wallpapers-and-stock-photos.jpg"/>
          <p:cNvPicPr>
            <a:picLocks noChangeAspect="1"/>
          </p:cNvPicPr>
          <p:nvPr/>
        </p:nvPicPr>
        <p:blipFill>
          <a:blip r:embed="rId3"/>
          <a:srcRect/>
          <a:stretch>
            <a:fillRect/>
          </a:stretch>
        </p:blipFill>
        <p:spPr bwMode="auto">
          <a:xfrm>
            <a:off x="1544638" y="2590800"/>
            <a:ext cx="5694362" cy="4267200"/>
          </a:xfrm>
          <a:prstGeom prst="rect">
            <a:avLst/>
          </a:prstGeom>
          <a:noFill/>
          <a:ln w="9525">
            <a:noFill/>
            <a:miter lim="800000"/>
            <a:headEnd/>
            <a:tailEnd/>
          </a:ln>
        </p:spPr>
      </p:pic>
    </p:spTree>
    <p:custDataLst>
      <p:tags r:id="rId1"/>
    </p:custDataLst>
  </p:cSld>
  <p:clrMapOvr>
    <a:masterClrMapping/>
  </p:clrMapOvr>
  <p:transition advTm="6404">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ox(i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39000">
              <a:srgbClr val="0808C0"/>
            </a:gs>
            <a:gs pos="93000">
              <a:srgbClr val="0FA2FF"/>
            </a:gs>
            <a:gs pos="79000">
              <a:schemeClr val="bg1"/>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1066800" y="685800"/>
            <a:ext cx="4343400" cy="646113"/>
          </a:xfrm>
          <a:prstGeom prst="rect">
            <a:avLst/>
          </a:prstGeom>
          <a:noFill/>
          <a:ln w="9525">
            <a:noFill/>
            <a:miter lim="800000"/>
            <a:headEnd/>
            <a:tailEnd/>
          </a:ln>
        </p:spPr>
        <p:txBody>
          <a:bodyPr>
            <a:spAutoFit/>
          </a:bodyPr>
          <a:lstStyle/>
          <a:p>
            <a:r>
              <a:rPr lang="en-US">
                <a:latin typeface="Calibri" pitchFamily="34" charset="0"/>
              </a:rPr>
              <a:t>At first when they were young they accepted this ideology.</a:t>
            </a:r>
          </a:p>
        </p:txBody>
      </p:sp>
      <p:sp>
        <p:nvSpPr>
          <p:cNvPr id="5" name="TextBox 4"/>
          <p:cNvSpPr txBox="1">
            <a:spLocks noChangeArrowheads="1"/>
          </p:cNvSpPr>
          <p:nvPr/>
        </p:nvSpPr>
        <p:spPr bwMode="auto">
          <a:xfrm>
            <a:off x="2438400" y="2590800"/>
            <a:ext cx="3352800" cy="923925"/>
          </a:xfrm>
          <a:prstGeom prst="rect">
            <a:avLst/>
          </a:prstGeom>
          <a:noFill/>
          <a:ln w="9525">
            <a:noFill/>
            <a:miter lim="800000"/>
            <a:headEnd/>
            <a:tailEnd/>
          </a:ln>
        </p:spPr>
        <p:txBody>
          <a:bodyPr>
            <a:spAutoFit/>
          </a:bodyPr>
          <a:lstStyle/>
          <a:p>
            <a:r>
              <a:rPr lang="en-US">
                <a:latin typeface="Calibri" pitchFamily="34" charset="0"/>
              </a:rPr>
              <a:t>But as they matured, Biff started to realize that money and items meant very little to him.</a:t>
            </a:r>
          </a:p>
        </p:txBody>
      </p:sp>
      <p:sp>
        <p:nvSpPr>
          <p:cNvPr id="6" name="TextBox 5"/>
          <p:cNvSpPr txBox="1">
            <a:spLocks noChangeArrowheads="1"/>
          </p:cNvSpPr>
          <p:nvPr/>
        </p:nvSpPr>
        <p:spPr bwMode="auto">
          <a:xfrm>
            <a:off x="5105400" y="4648200"/>
            <a:ext cx="3048000" cy="646113"/>
          </a:xfrm>
          <a:prstGeom prst="rect">
            <a:avLst/>
          </a:prstGeom>
          <a:noFill/>
          <a:ln w="9525">
            <a:noFill/>
            <a:miter lim="800000"/>
            <a:headEnd/>
            <a:tailEnd/>
          </a:ln>
        </p:spPr>
        <p:txBody>
          <a:bodyPr>
            <a:spAutoFit/>
          </a:bodyPr>
          <a:lstStyle/>
          <a:p>
            <a:r>
              <a:rPr lang="en-US">
                <a:latin typeface="Calibri" pitchFamily="34" charset="0"/>
              </a:rPr>
              <a:t>And so Willy’s expectations of Biff began to push them apart.</a:t>
            </a:r>
          </a:p>
        </p:txBody>
      </p:sp>
      <p:pic>
        <p:nvPicPr>
          <p:cNvPr id="7" name="Picture 6" descr="4008230255_3eee92b5da_b.jpg"/>
          <p:cNvPicPr>
            <a:picLocks noChangeAspect="1"/>
          </p:cNvPicPr>
          <p:nvPr/>
        </p:nvPicPr>
        <p:blipFill>
          <a:blip r:embed="rId3"/>
          <a:srcRect/>
          <a:stretch>
            <a:fillRect/>
          </a:stretch>
        </p:blipFill>
        <p:spPr bwMode="auto">
          <a:xfrm>
            <a:off x="0" y="-152400"/>
            <a:ext cx="9347200" cy="7010400"/>
          </a:xfrm>
          <a:prstGeom prst="rect">
            <a:avLst/>
          </a:prstGeom>
          <a:noFill/>
          <a:ln w="9525">
            <a:noFill/>
            <a:miter lim="800000"/>
            <a:headEnd/>
            <a:tailEnd/>
          </a:ln>
        </p:spPr>
      </p:pic>
    </p:spTree>
    <p:custDataLst>
      <p:tags r:id="rId1"/>
    </p:custDataLst>
  </p:cSld>
  <p:clrMapOvr>
    <a:masterClrMapping/>
  </p:clrMapOvr>
  <p:transition advTm="14907">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ssolv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76000">
              <a:schemeClr val="accent4">
                <a:lumMod val="50000"/>
              </a:schemeClr>
            </a:gs>
            <a:gs pos="67000">
              <a:schemeClr val="bg1"/>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7650" name="TextBox 3"/>
          <p:cNvSpPr txBox="1">
            <a:spLocks noChangeArrowheads="1"/>
          </p:cNvSpPr>
          <p:nvPr/>
        </p:nvSpPr>
        <p:spPr bwMode="auto">
          <a:xfrm>
            <a:off x="2667000" y="2362200"/>
            <a:ext cx="3124200" cy="369888"/>
          </a:xfrm>
          <a:prstGeom prst="rect">
            <a:avLst/>
          </a:prstGeom>
          <a:noFill/>
          <a:ln w="9525">
            <a:noFill/>
            <a:miter lim="800000"/>
            <a:headEnd/>
            <a:tailEnd/>
          </a:ln>
        </p:spPr>
        <p:txBody>
          <a:bodyPr>
            <a:spAutoFit/>
          </a:bodyPr>
          <a:lstStyle/>
          <a:p>
            <a:endParaRPr lang="en-US">
              <a:latin typeface="Calibri" pitchFamily="34" charset="0"/>
            </a:endParaRPr>
          </a:p>
        </p:txBody>
      </p:sp>
      <p:sp>
        <p:nvSpPr>
          <p:cNvPr id="5" name="TextBox 4"/>
          <p:cNvSpPr txBox="1">
            <a:spLocks noChangeArrowheads="1"/>
          </p:cNvSpPr>
          <p:nvPr/>
        </p:nvSpPr>
        <p:spPr bwMode="auto">
          <a:xfrm>
            <a:off x="2209800" y="1219200"/>
            <a:ext cx="3581400" cy="646113"/>
          </a:xfrm>
          <a:prstGeom prst="rect">
            <a:avLst/>
          </a:prstGeom>
          <a:noFill/>
          <a:ln w="9525">
            <a:noFill/>
            <a:miter lim="800000"/>
            <a:headEnd/>
            <a:tailEnd/>
          </a:ln>
        </p:spPr>
        <p:txBody>
          <a:bodyPr>
            <a:spAutoFit/>
          </a:bodyPr>
          <a:lstStyle/>
          <a:p>
            <a:r>
              <a:rPr lang="en-US">
                <a:latin typeface="Calibri" pitchFamily="34" charset="0"/>
              </a:rPr>
              <a:t>In contrast, Happy embraced Willy’s flawed philosophy.</a:t>
            </a:r>
          </a:p>
        </p:txBody>
      </p:sp>
      <p:sp>
        <p:nvSpPr>
          <p:cNvPr id="7" name="TextBox 6"/>
          <p:cNvSpPr txBox="1">
            <a:spLocks noChangeArrowheads="1"/>
          </p:cNvSpPr>
          <p:nvPr/>
        </p:nvSpPr>
        <p:spPr bwMode="auto">
          <a:xfrm>
            <a:off x="2667000" y="2732088"/>
            <a:ext cx="2590800" cy="922337"/>
          </a:xfrm>
          <a:prstGeom prst="rect">
            <a:avLst/>
          </a:prstGeom>
          <a:noFill/>
          <a:ln w="9525">
            <a:noFill/>
            <a:miter lim="800000"/>
            <a:headEnd/>
            <a:tailEnd/>
          </a:ln>
        </p:spPr>
        <p:txBody>
          <a:bodyPr>
            <a:spAutoFit/>
          </a:bodyPr>
          <a:lstStyle/>
          <a:p>
            <a:r>
              <a:rPr lang="en-US">
                <a:latin typeface="Calibri" pitchFamily="34" charset="0"/>
              </a:rPr>
              <a:t>And as a result becomes lonely, unhappy, and depressed.</a:t>
            </a:r>
          </a:p>
        </p:txBody>
      </p:sp>
      <p:pic>
        <p:nvPicPr>
          <p:cNvPr id="8" name="Picture 7" descr="177520062_bbbfdee2c6_o.jpg"/>
          <p:cNvPicPr>
            <a:picLocks noChangeAspect="1"/>
          </p:cNvPicPr>
          <p:nvPr/>
        </p:nvPicPr>
        <p:blipFill>
          <a:blip r:embed="rId3"/>
          <a:srcRect/>
          <a:stretch>
            <a:fillRect/>
          </a:stretch>
        </p:blipFill>
        <p:spPr bwMode="auto">
          <a:xfrm>
            <a:off x="2209800" y="0"/>
            <a:ext cx="4575175" cy="6858000"/>
          </a:xfrm>
          <a:prstGeom prst="rect">
            <a:avLst/>
          </a:prstGeom>
          <a:noFill/>
          <a:ln w="9525">
            <a:noFill/>
            <a:miter lim="800000"/>
            <a:headEnd/>
            <a:tailEnd/>
          </a:ln>
        </p:spPr>
      </p:pic>
    </p:spTree>
    <p:custDataLst>
      <p:tags r:id="rId1"/>
    </p:custDataLst>
  </p:cSld>
  <p:clrMapOvr>
    <a:masterClrMapping/>
  </p:clrMapOvr>
  <p:transition advTm="10931">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900" decel="100000" fill="hold"/>
                                        <p:tgtEl>
                                          <p:spTgt spid="7"/>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9" presetClass="entr" presetSubtype="0" accel="10000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ppt_h</p:attrName>
                                        </p:attrNameLst>
                                      </p:cBhvr>
                                      <p:tavLst>
                                        <p:tav tm="0">
                                          <p:val>
                                            <p:strVal val="#ppt_h/20"/>
                                          </p:val>
                                        </p:tav>
                                        <p:tav tm="50000">
                                          <p:val>
                                            <p:strVal val="#ppt_h/20"/>
                                          </p:val>
                                        </p:tav>
                                        <p:tav tm="100000">
                                          <p:val>
                                            <p:strVal val="#ppt_h"/>
                                          </p:val>
                                        </p:tav>
                                      </p:tavLst>
                                    </p:anim>
                                    <p:anim calcmode="lin" valueType="num">
                                      <p:cBhvr>
                                        <p:cTn id="21" dur="500" fill="hold"/>
                                        <p:tgtEl>
                                          <p:spTgt spid="8"/>
                                        </p:tgtEl>
                                        <p:attrNameLst>
                                          <p:attrName>ppt_w</p:attrName>
                                        </p:attrNameLst>
                                      </p:cBhvr>
                                      <p:tavLst>
                                        <p:tav tm="0">
                                          <p:val>
                                            <p:strVal val="#ppt_w+.3"/>
                                          </p:val>
                                        </p:tav>
                                        <p:tav tm="50000">
                                          <p:val>
                                            <p:strVal val="#ppt_w+.3"/>
                                          </p:val>
                                        </p:tav>
                                        <p:tav tm="100000">
                                          <p:val>
                                            <p:strVal val="#ppt_w"/>
                                          </p:val>
                                        </p:tav>
                                      </p:tavLst>
                                    </p:anim>
                                    <p:anim calcmode="lin" valueType="num">
                                      <p:cBhvr>
                                        <p:cTn id="22" dur="500" fill="hold"/>
                                        <p:tgtEl>
                                          <p:spTgt spid="8"/>
                                        </p:tgtEl>
                                        <p:attrNameLst>
                                          <p:attrName>ppt_x</p:attrName>
                                        </p:attrNameLst>
                                      </p:cBhvr>
                                      <p:tavLst>
                                        <p:tav tm="0">
                                          <p:val>
                                            <p:strVal val="#ppt_x-.3"/>
                                          </p:val>
                                        </p:tav>
                                        <p:tav tm="50000">
                                          <p:val>
                                            <p:strVal val="#ppt_x"/>
                                          </p:val>
                                        </p:tav>
                                        <p:tav tm="100000">
                                          <p:val>
                                            <p:strVal val="#ppt_x"/>
                                          </p:val>
                                        </p:tav>
                                      </p:tavLst>
                                    </p:anim>
                                    <p:anim calcmode="lin" valueType="num">
                                      <p:cBhvr>
                                        <p:cTn id="23"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48000">
              <a:srgbClr val="FF0000"/>
            </a:gs>
            <a:gs pos="69000">
              <a:schemeClr val="bg1"/>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endParaRPr lang="en-US" smtClean="0"/>
          </a:p>
        </p:txBody>
      </p:sp>
      <p:sp>
        <p:nvSpPr>
          <p:cNvPr id="4" name="TextBox 3"/>
          <p:cNvSpPr txBox="1">
            <a:spLocks noChangeArrowheads="1"/>
          </p:cNvSpPr>
          <p:nvPr/>
        </p:nvSpPr>
        <p:spPr bwMode="auto">
          <a:xfrm>
            <a:off x="1752600" y="2362200"/>
            <a:ext cx="3657600" cy="1200150"/>
          </a:xfrm>
          <a:prstGeom prst="rect">
            <a:avLst/>
          </a:prstGeom>
          <a:noFill/>
          <a:ln w="9525">
            <a:noFill/>
            <a:miter lim="800000"/>
            <a:headEnd/>
            <a:tailEnd/>
          </a:ln>
        </p:spPr>
        <p:txBody>
          <a:bodyPr>
            <a:spAutoFit/>
          </a:bodyPr>
          <a:lstStyle/>
          <a:p>
            <a:r>
              <a:rPr lang="en-US">
                <a:latin typeface="Calibri" pitchFamily="34" charset="0"/>
              </a:rPr>
              <a:t>So Willy’s idea of the American Dream doesn’t produce happiness, and he squanders his whole life chasing this faulty dream.</a:t>
            </a:r>
          </a:p>
        </p:txBody>
      </p:sp>
      <p:sp>
        <p:nvSpPr>
          <p:cNvPr id="5" name="TextBox 4"/>
          <p:cNvSpPr txBox="1">
            <a:spLocks noChangeArrowheads="1"/>
          </p:cNvSpPr>
          <p:nvPr/>
        </p:nvSpPr>
        <p:spPr bwMode="auto">
          <a:xfrm>
            <a:off x="3581400" y="4038600"/>
            <a:ext cx="3581400" cy="923925"/>
          </a:xfrm>
          <a:prstGeom prst="rect">
            <a:avLst/>
          </a:prstGeom>
          <a:noFill/>
          <a:ln w="9525">
            <a:noFill/>
            <a:miter lim="800000"/>
            <a:headEnd/>
            <a:tailEnd/>
          </a:ln>
        </p:spPr>
        <p:txBody>
          <a:bodyPr>
            <a:spAutoFit/>
          </a:bodyPr>
          <a:lstStyle/>
          <a:p>
            <a:r>
              <a:rPr lang="en-US">
                <a:latin typeface="Calibri" pitchFamily="34" charset="0"/>
              </a:rPr>
              <a:t>This also makes Willy extremely depressed, and he feels like his life has no direction or purpose……</a:t>
            </a:r>
          </a:p>
        </p:txBody>
      </p:sp>
      <p:pic>
        <p:nvPicPr>
          <p:cNvPr id="6" name="Picture 5" descr="3091102449_195bd1415b_b.jp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Tree>
    <p:custDataLst>
      <p:tags r:id="rId1"/>
    </p:custDataLst>
  </p:cSld>
  <p:clrMapOvr>
    <a:masterClrMapping/>
  </p:clrMapOvr>
  <p:transition advTm="15715">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heckerboard(across)">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51000">
              <a:schemeClr val="accent6">
                <a:lumMod val="75000"/>
              </a:schemeClr>
            </a:gs>
            <a:gs pos="73000">
              <a:schemeClr val="bg1"/>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endParaRPr lang="en-US" smtClean="0"/>
          </a:p>
        </p:txBody>
      </p:sp>
      <p:pic>
        <p:nvPicPr>
          <p:cNvPr id="7" name="Content Placeholder 6" descr="unachievable goals.jpg"/>
          <p:cNvPicPr>
            <a:picLocks noGrp="1" noChangeAspect="1"/>
          </p:cNvPicPr>
          <p:nvPr>
            <p:ph idx="1"/>
          </p:nvPr>
        </p:nvPicPr>
        <p:blipFill>
          <a:blip r:embed="rId3"/>
          <a:srcRect l="-62241" r="-62241"/>
          <a:stretch>
            <a:fillRect/>
          </a:stretch>
        </p:blipFill>
        <p:spPr>
          <a:xfrm>
            <a:off x="2133600" y="1905000"/>
            <a:ext cx="8229600" cy="4525963"/>
          </a:xfrm>
        </p:spPr>
      </p:pic>
      <p:sp>
        <p:nvSpPr>
          <p:cNvPr id="4" name="TextBox 3"/>
          <p:cNvSpPr txBox="1">
            <a:spLocks noChangeArrowheads="1"/>
          </p:cNvSpPr>
          <p:nvPr/>
        </p:nvSpPr>
        <p:spPr bwMode="auto">
          <a:xfrm>
            <a:off x="304800" y="1905000"/>
            <a:ext cx="3657600" cy="1754188"/>
          </a:xfrm>
          <a:prstGeom prst="rect">
            <a:avLst/>
          </a:prstGeom>
          <a:noFill/>
          <a:ln w="9525">
            <a:noFill/>
            <a:miter lim="800000"/>
            <a:headEnd/>
            <a:tailEnd/>
          </a:ln>
        </p:spPr>
        <p:txBody>
          <a:bodyPr>
            <a:spAutoFit/>
          </a:bodyPr>
          <a:lstStyle/>
          <a:p>
            <a:r>
              <a:rPr lang="en-US">
                <a:latin typeface="Calibri" pitchFamily="34" charset="0"/>
              </a:rPr>
              <a:t>Willy absolutely refuses to admit that his way of thinking is wrong, and that this dream is unachievable. So he simonizes his achievements to preserve his dignity.</a:t>
            </a:r>
          </a:p>
          <a:p>
            <a:endParaRPr lang="en-US">
              <a:latin typeface="Calibri" pitchFamily="34" charset="0"/>
            </a:endParaRPr>
          </a:p>
        </p:txBody>
      </p:sp>
    </p:spTree>
    <p:custDataLst>
      <p:tags r:id="rId1"/>
    </p:custDataLst>
  </p:cSld>
  <p:clrMapOvr>
    <a:masterClrMapping/>
  </p:clrMapOvr>
  <p:transition advTm="9033">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800" decel="100000"/>
                                        <p:tgtEl>
                                          <p:spTgt spid="4"/>
                                        </p:tgtEl>
                                      </p:cBhvr>
                                    </p:animEffect>
                                    <p:anim calcmode="lin" valueType="num">
                                      <p:cBhvr>
                                        <p:cTn id="8" dur="800" decel="100000" fill="hold"/>
                                        <p:tgtEl>
                                          <p:spTgt spid="4"/>
                                        </p:tgtEl>
                                        <p:attrNameLst>
                                          <p:attrName>style.rotation</p:attrName>
                                        </p:attrNameLst>
                                      </p:cBhvr>
                                      <p:tavLst>
                                        <p:tav tm="0">
                                          <p:val>
                                            <p:fltVal val="-90"/>
                                          </p:val>
                                        </p:tav>
                                        <p:tav tm="100000">
                                          <p:val>
                                            <p:fltVal val="0"/>
                                          </p:val>
                                        </p:tav>
                                      </p:tavLst>
                                    </p:anim>
                                    <p:anim calcmode="lin" valueType="num">
                                      <p:cBhvr>
                                        <p:cTn id="9" dur="800" decel="100000" fill="hold"/>
                                        <p:tgtEl>
                                          <p:spTgt spid="4"/>
                                        </p:tgtEl>
                                        <p:attrNameLst>
                                          <p:attrName>ppt_x</p:attrName>
                                        </p:attrNameLst>
                                      </p:cBhvr>
                                      <p:tavLst>
                                        <p:tav tm="0">
                                          <p:val>
                                            <p:strVal val="#ppt_x+0.4"/>
                                          </p:val>
                                        </p:tav>
                                        <p:tav tm="100000">
                                          <p:val>
                                            <p:strVal val="#ppt_x-0.05"/>
                                          </p:val>
                                        </p:tav>
                                      </p:tavLst>
                                    </p:anim>
                                    <p:anim calcmode="lin" valueType="num">
                                      <p:cBhvr>
                                        <p:cTn id="10" dur="800" decel="100000" fill="hold"/>
                                        <p:tgtEl>
                                          <p:spTgt spid="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endParaRPr lang="en-US" smtClean="0"/>
          </a:p>
        </p:txBody>
      </p:sp>
      <p:pic>
        <p:nvPicPr>
          <p:cNvPr id="6" name="Picture 5" descr="photo2.jpg"/>
          <p:cNvPicPr>
            <a:picLocks noChangeAspect="1"/>
          </p:cNvPicPr>
          <p:nvPr/>
        </p:nvPicPr>
        <p:blipFill>
          <a:blip r:embed="rId4"/>
          <a:srcRect/>
          <a:stretch>
            <a:fillRect/>
          </a:stretch>
        </p:blipFill>
        <p:spPr bwMode="auto">
          <a:xfrm>
            <a:off x="0" y="0"/>
            <a:ext cx="9144000" cy="6858000"/>
          </a:xfrm>
          <a:prstGeom prst="rect">
            <a:avLst/>
          </a:prstGeom>
          <a:noFill/>
          <a:ln w="9525">
            <a:noFill/>
            <a:miter lim="800000"/>
            <a:headEnd/>
            <a:tailEnd/>
          </a:ln>
        </p:spPr>
      </p:pic>
      <p:sp>
        <p:nvSpPr>
          <p:cNvPr id="7" name="TextBox 6"/>
          <p:cNvSpPr txBox="1">
            <a:spLocks noChangeArrowheads="1"/>
          </p:cNvSpPr>
          <p:nvPr/>
        </p:nvSpPr>
        <p:spPr bwMode="auto">
          <a:xfrm>
            <a:off x="914400" y="457200"/>
            <a:ext cx="5105400" cy="1477963"/>
          </a:xfrm>
          <a:prstGeom prst="rect">
            <a:avLst/>
          </a:prstGeom>
          <a:noFill/>
          <a:ln w="9525">
            <a:noFill/>
            <a:miter lim="800000"/>
            <a:headEnd/>
            <a:tailEnd/>
          </a:ln>
        </p:spPr>
        <p:txBody>
          <a:bodyPr>
            <a:spAutoFit/>
          </a:bodyPr>
          <a:lstStyle/>
          <a:p>
            <a:r>
              <a:rPr lang="en-US">
                <a:solidFill>
                  <a:schemeClr val="bg1"/>
                </a:solidFill>
                <a:latin typeface="Calibri" pitchFamily="34" charset="0"/>
              </a:rPr>
              <a:t>His life then turns into a false illusion and his mind breaks down into a thousand pieces. This turns him into just a crazy old man trying to pin down an impossible goal.</a:t>
            </a:r>
          </a:p>
          <a:p>
            <a:endParaRPr lang="en-US">
              <a:latin typeface="Calibri" pitchFamily="34" charset="0"/>
            </a:endParaRPr>
          </a:p>
        </p:txBody>
      </p:sp>
    </p:spTree>
    <p:custDataLst>
      <p:tags r:id="rId1"/>
    </p:custDataLst>
  </p:cSld>
  <p:clrMapOvr>
    <a:masterClrMapping/>
  </p:clrMapOvr>
  <p:transition advTm="10164">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31000">
              <a:schemeClr val="bg2"/>
            </a:gs>
            <a:gs pos="48000">
              <a:srgbClr val="010778"/>
            </a:gs>
            <a:gs pos="64000">
              <a:srgbClr val="0FA2FF"/>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1371600" y="457200"/>
            <a:ext cx="4572000" cy="1200150"/>
          </a:xfrm>
          <a:prstGeom prst="rect">
            <a:avLst/>
          </a:prstGeom>
          <a:noFill/>
          <a:ln w="9525">
            <a:noFill/>
            <a:miter lim="800000"/>
            <a:headEnd/>
            <a:tailEnd/>
          </a:ln>
        </p:spPr>
        <p:txBody>
          <a:bodyPr>
            <a:spAutoFit/>
          </a:bodyPr>
          <a:lstStyle/>
          <a:p>
            <a:r>
              <a:rPr lang="en-US">
                <a:latin typeface="Calibri" pitchFamily="34" charset="0"/>
              </a:rPr>
              <a:t>So, in all, the American Dream is an unachievable feat for many people that will tear family and friends apart, and will likely shatter individuals.</a:t>
            </a:r>
          </a:p>
        </p:txBody>
      </p:sp>
      <p:sp>
        <p:nvSpPr>
          <p:cNvPr id="5" name="TextBox 4"/>
          <p:cNvSpPr txBox="1">
            <a:spLocks noChangeArrowheads="1"/>
          </p:cNvSpPr>
          <p:nvPr/>
        </p:nvSpPr>
        <p:spPr bwMode="auto">
          <a:xfrm>
            <a:off x="4191000" y="3733800"/>
            <a:ext cx="4343400" cy="646113"/>
          </a:xfrm>
          <a:prstGeom prst="rect">
            <a:avLst/>
          </a:prstGeom>
          <a:noFill/>
          <a:ln w="9525">
            <a:noFill/>
            <a:miter lim="800000"/>
            <a:headEnd/>
            <a:tailEnd/>
          </a:ln>
        </p:spPr>
        <p:txBody>
          <a:bodyPr>
            <a:spAutoFit/>
          </a:bodyPr>
          <a:lstStyle/>
          <a:p>
            <a:r>
              <a:rPr lang="en-US">
                <a:latin typeface="Calibri" pitchFamily="34" charset="0"/>
              </a:rPr>
              <a:t>Arthur Miller is using Willy Loman as a tool to condemn the American Dream. </a:t>
            </a:r>
          </a:p>
        </p:txBody>
      </p:sp>
      <p:pic>
        <p:nvPicPr>
          <p:cNvPr id="6" name="Picture 5" descr="american-dream.jp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pic>
        <p:nvPicPr>
          <p:cNvPr id="7" name="Picture 6" descr="300px-No_sign.svg.png"/>
          <p:cNvPicPr>
            <a:picLocks noChangeAspect="1"/>
          </p:cNvPicPr>
          <p:nvPr/>
        </p:nvPicPr>
        <p:blipFill>
          <a:blip r:embed="rId4"/>
          <a:srcRect/>
          <a:stretch>
            <a:fillRect/>
          </a:stretch>
        </p:blipFill>
        <p:spPr bwMode="auto">
          <a:xfrm>
            <a:off x="1905000" y="0"/>
            <a:ext cx="6629400" cy="6629400"/>
          </a:xfrm>
          <a:prstGeom prst="rect">
            <a:avLst/>
          </a:prstGeom>
          <a:noFill/>
          <a:ln w="9525">
            <a:noFill/>
            <a:miter lim="800000"/>
            <a:headEnd/>
            <a:tailEnd/>
          </a:ln>
        </p:spPr>
      </p:pic>
    </p:spTree>
    <p:custDataLst>
      <p:tags r:id="rId1"/>
    </p:custDataLst>
  </p:cSld>
  <p:clrMapOvr>
    <a:masterClrMapping/>
  </p:clrMapOvr>
  <p:transition advTm="16822">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0" presetClass="entr" presetSubtype="0" decel="10000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strVal val="#ppt_w+.3"/>
                                          </p:val>
                                        </p:tav>
                                        <p:tav tm="100000">
                                          <p:val>
                                            <p:strVal val="#ppt_w"/>
                                          </p:val>
                                        </p:tav>
                                      </p:tavLst>
                                    </p:anim>
                                    <p:anim calcmode="lin" valueType="num">
                                      <p:cBhvr>
                                        <p:cTn id="14" dur="1000" fill="hold"/>
                                        <p:tgtEl>
                                          <p:spTgt spid="5"/>
                                        </p:tgtEl>
                                        <p:attrNameLst>
                                          <p:attrName>ppt_h</p:attrName>
                                        </p:attrNameLst>
                                      </p:cBhvr>
                                      <p:tavLst>
                                        <p:tav tm="0">
                                          <p:val>
                                            <p:strVal val="#ppt_h"/>
                                          </p:val>
                                        </p:tav>
                                        <p:tav tm="100000">
                                          <p:val>
                                            <p:strVal val="#ppt_h"/>
                                          </p:val>
                                        </p:tav>
                                      </p:tavLst>
                                    </p:anim>
                                    <p:animEffect transition="in" filter="fade">
                                      <p:cBhvr>
                                        <p:cTn id="15" dur="1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accel="50000" decel="5000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par>
                                <p:cTn id="22" presetID="2" presetClass="entr" presetSubtype="4" accel="50000" decel="50000"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Box 3"/>
          <p:cNvSpPr txBox="1">
            <a:spLocks noChangeArrowheads="1"/>
          </p:cNvSpPr>
          <p:nvPr/>
        </p:nvSpPr>
        <p:spPr bwMode="auto">
          <a:xfrm>
            <a:off x="1981200" y="457200"/>
            <a:ext cx="6324600" cy="769938"/>
          </a:xfrm>
          <a:prstGeom prst="rect">
            <a:avLst/>
          </a:prstGeom>
          <a:noFill/>
          <a:ln w="9525">
            <a:noFill/>
            <a:miter lim="800000"/>
            <a:headEnd/>
            <a:tailEnd/>
          </a:ln>
        </p:spPr>
        <p:txBody>
          <a:bodyPr>
            <a:spAutoFit/>
          </a:bodyPr>
          <a:lstStyle/>
          <a:p>
            <a:r>
              <a:rPr lang="en-US" sz="4400">
                <a:latin typeface="Calibri" pitchFamily="34" charset="0"/>
              </a:rPr>
              <a:t>The American Dream</a:t>
            </a:r>
          </a:p>
        </p:txBody>
      </p:sp>
      <p:sp>
        <p:nvSpPr>
          <p:cNvPr id="14338" name="Title 4"/>
          <p:cNvSpPr>
            <a:spLocks noGrp="1"/>
          </p:cNvSpPr>
          <p:nvPr>
            <p:ph type="title"/>
          </p:nvPr>
        </p:nvSpPr>
        <p:spPr/>
        <p:txBody>
          <a:bodyPr/>
          <a:lstStyle/>
          <a:p>
            <a:endParaRPr lang="en-US" smtClean="0"/>
          </a:p>
        </p:txBody>
      </p:sp>
      <p:pic>
        <p:nvPicPr>
          <p:cNvPr id="14339" name="Picture 6" descr="4745615739_cd360fc157_b.jp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8" name="TextBox 7"/>
          <p:cNvSpPr txBox="1">
            <a:spLocks noChangeArrowheads="1"/>
          </p:cNvSpPr>
          <p:nvPr/>
        </p:nvSpPr>
        <p:spPr bwMode="auto">
          <a:xfrm>
            <a:off x="1447800" y="274638"/>
            <a:ext cx="5943600" cy="830262"/>
          </a:xfrm>
          <a:prstGeom prst="rect">
            <a:avLst/>
          </a:prstGeom>
          <a:noFill/>
          <a:ln w="9525">
            <a:noFill/>
            <a:miter lim="800000"/>
            <a:headEnd/>
            <a:tailEnd/>
          </a:ln>
        </p:spPr>
        <p:txBody>
          <a:bodyPr>
            <a:spAutoFit/>
          </a:bodyPr>
          <a:lstStyle/>
          <a:p>
            <a:r>
              <a:rPr lang="en-US" sz="4800">
                <a:solidFill>
                  <a:srgbClr val="FF0000"/>
                </a:solidFill>
                <a:latin typeface="Calibri" pitchFamily="34" charset="0"/>
              </a:rPr>
              <a:t>The American Dream</a:t>
            </a:r>
          </a:p>
        </p:txBody>
      </p:sp>
    </p:spTree>
    <p:custDataLst>
      <p:tags r:id="rId1"/>
    </p:custDataLst>
  </p:cSld>
  <p:clrMapOvr>
    <a:masterClrMapping/>
  </p:clrMapOvr>
  <p:transition advTm="2836">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strVal val="#ppt_w*2.5"/>
                                          </p:val>
                                        </p:tav>
                                        <p:tav tm="100000">
                                          <p:val>
                                            <p:strVal val="#ppt_w"/>
                                          </p:val>
                                        </p:tav>
                                      </p:tavLst>
                                    </p:anim>
                                    <p:anim calcmode="lin" valueType="num">
                                      <p:cBhvr>
                                        <p:cTn id="8" dur="500" fill="hold"/>
                                        <p:tgtEl>
                                          <p:spTgt spid="8"/>
                                        </p:tgtEl>
                                        <p:attrNameLst>
                                          <p:attrName>ppt_h</p:attrName>
                                        </p:attrNameLst>
                                      </p:cBhvr>
                                      <p:tavLst>
                                        <p:tav tm="0">
                                          <p:val>
                                            <p:strVal val="#ppt_h*0.01"/>
                                          </p:val>
                                        </p:tav>
                                        <p:tav tm="100000">
                                          <p:val>
                                            <p:strVal val="#ppt_h"/>
                                          </p:val>
                                        </p:tav>
                                      </p:tavLst>
                                    </p:anim>
                                    <p:anim calcmode="lin" valueType="num">
                                      <p:cBhvr>
                                        <p:cTn id="9" dur="500" fill="hold"/>
                                        <p:tgtEl>
                                          <p:spTgt spid="8"/>
                                        </p:tgtEl>
                                        <p:attrNameLst>
                                          <p:attrName>ppt_x</p:attrName>
                                        </p:attrNameLst>
                                      </p:cBhvr>
                                      <p:tavLst>
                                        <p:tav tm="0">
                                          <p:val>
                                            <p:strVal val="#ppt_x"/>
                                          </p:val>
                                        </p:tav>
                                        <p:tav tm="100000">
                                          <p:val>
                                            <p:strVal val="#ppt_x"/>
                                          </p:val>
                                        </p:tav>
                                      </p:tavLst>
                                    </p:anim>
                                    <p:anim calcmode="lin" valueType="num">
                                      <p:cBhvr>
                                        <p:cTn id="10" dur="500" fill="hold"/>
                                        <p:tgtEl>
                                          <p:spTgt spid="8"/>
                                        </p:tgtEl>
                                        <p:attrNameLst>
                                          <p:attrName>ppt_y</p:attrName>
                                        </p:attrNameLst>
                                      </p:cBhvr>
                                      <p:tavLst>
                                        <p:tav tm="0">
                                          <p:val>
                                            <p:strVal val="#ppt_h+1"/>
                                          </p:val>
                                        </p:tav>
                                        <p:tav tm="100000">
                                          <p:val>
                                            <p:strVal val="#ppt_y"/>
                                          </p:val>
                                        </p:tav>
                                      </p:tavLst>
                                    </p:anim>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20000">
              <a:srgbClr val="0808C0"/>
            </a:gs>
            <a:gs pos="74000">
              <a:srgbClr val="0FA2FF"/>
            </a:gs>
            <a:gs pos="49000">
              <a:schemeClr val="bg1"/>
            </a:gs>
            <a:gs pos="69000">
              <a:schemeClr val="accent1"/>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32770" name="Title 1"/>
          <p:cNvSpPr>
            <a:spLocks noGrp="1"/>
          </p:cNvSpPr>
          <p:nvPr>
            <p:ph type="title"/>
          </p:nvPr>
        </p:nvSpPr>
        <p:spPr>
          <a:xfrm>
            <a:off x="457200" y="2438400"/>
            <a:ext cx="8229600" cy="1143000"/>
          </a:xfrm>
        </p:spPr>
        <p:txBody>
          <a:bodyPr/>
          <a:lstStyle/>
          <a:p>
            <a:r>
              <a:rPr lang="en-US" smtClean="0">
                <a:solidFill>
                  <a:srgbClr val="FF0000"/>
                </a:solidFill>
              </a:rPr>
              <a:t>The End</a:t>
            </a:r>
          </a:p>
        </p:txBody>
      </p:sp>
    </p:spTree>
  </p:cSld>
  <p:clrMapOvr>
    <a:masterClrMapping/>
  </p:clrMapOvr>
  <p:transition advTm="2666">
    <p:newsflash/>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74000">
              <a:srgbClr val="0000FF"/>
            </a:gs>
            <a:gs pos="80000">
              <a:srgbClr val="010778"/>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endParaRPr lang="en-US" smtClean="0"/>
          </a:p>
        </p:txBody>
      </p:sp>
      <p:pic>
        <p:nvPicPr>
          <p:cNvPr id="15363" name="Picture 2"/>
          <p:cNvPicPr>
            <a:picLocks noChangeAspect="1" noChangeArrowheads="1"/>
          </p:cNvPicPr>
          <p:nvPr/>
        </p:nvPicPr>
        <p:blipFill>
          <a:blip r:embed="rId2"/>
          <a:srcRect/>
          <a:stretch>
            <a:fillRect/>
          </a:stretch>
        </p:blipFill>
        <p:spPr bwMode="auto">
          <a:xfrm>
            <a:off x="1981200" y="1417638"/>
            <a:ext cx="5359400" cy="4284662"/>
          </a:xfrm>
          <a:prstGeom prst="rect">
            <a:avLst/>
          </a:prstGeom>
          <a:noFill/>
          <a:ln w="9525">
            <a:noFill/>
            <a:miter lim="800000"/>
            <a:headEnd/>
            <a:tailEnd/>
          </a:ln>
        </p:spPr>
      </p:pic>
    </p:spTree>
  </p:cSld>
  <p:clrMapOvr>
    <a:masterClrMapping/>
  </p:clrMapOvr>
  <p:transition advTm="1474">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endParaRPr lang="en-US" smtClean="0"/>
          </a:p>
        </p:txBody>
      </p:sp>
      <p:pic>
        <p:nvPicPr>
          <p:cNvPr id="16386" name="Content Placeholder 3" descr="2607725635_69f765f831.jpg"/>
          <p:cNvPicPr>
            <a:picLocks noGrp="1" noChangeAspect="1"/>
          </p:cNvPicPr>
          <p:nvPr>
            <p:ph idx="1"/>
          </p:nvPr>
        </p:nvPicPr>
        <p:blipFill>
          <a:blip r:embed="rId2"/>
          <a:srcRect l="-10185" r="-10185"/>
          <a:stretch>
            <a:fillRect/>
          </a:stretch>
        </p:blipFill>
        <p:spPr>
          <a:xfrm>
            <a:off x="-990600" y="0"/>
            <a:ext cx="11125200" cy="6858000"/>
          </a:xfrm>
        </p:spPr>
      </p:pic>
    </p:spTree>
  </p:cSld>
  <p:clrMapOvr>
    <a:masterClrMapping/>
  </p:clrMapOvr>
  <p:transition advTm="1375">
    <p:plus/>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69000">
              <a:schemeClr val="bg2">
                <a:lumMod val="75000"/>
              </a:schemeClr>
            </a:gs>
            <a:gs pos="100000">
              <a:schemeClr val="accent1">
                <a:lumMod val="60000"/>
                <a:lumOff val="4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endParaRPr lang="en-US" smtClean="0"/>
          </a:p>
        </p:txBody>
      </p:sp>
      <p:pic>
        <p:nvPicPr>
          <p:cNvPr id="17411" name="Content Placeholder 4" descr="ar125877369759755.jpg"/>
          <p:cNvPicPr>
            <a:picLocks noGrp="1" noChangeAspect="1"/>
          </p:cNvPicPr>
          <p:nvPr>
            <p:ph idx="1"/>
          </p:nvPr>
        </p:nvPicPr>
        <p:blipFill>
          <a:blip r:embed="rId2"/>
          <a:srcRect l="-13414" r="-13414"/>
          <a:stretch>
            <a:fillRect/>
          </a:stretch>
        </p:blipFill>
        <p:spPr>
          <a:xfrm>
            <a:off x="-1295400" y="0"/>
            <a:ext cx="11790363" cy="7010400"/>
          </a:xfrm>
        </p:spPr>
      </p:pic>
    </p:spTree>
  </p:cSld>
  <p:clrMapOvr>
    <a:masterClrMapping/>
  </p:clrMapOvr>
  <p:transition advTm="1285">
    <p:circl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69000">
              <a:schemeClr val="bg2">
                <a:lumMod val="75000"/>
              </a:schemeClr>
            </a:gs>
            <a:gs pos="100000">
              <a:schemeClr val="accent1">
                <a:lumMod val="60000"/>
                <a:lumOff val="4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endParaRPr lang="en-US" smtClean="0"/>
          </a:p>
        </p:txBody>
      </p:sp>
      <p:sp>
        <p:nvSpPr>
          <p:cNvPr id="18435" name="Content Placeholder 2"/>
          <p:cNvSpPr>
            <a:spLocks noGrp="1"/>
          </p:cNvSpPr>
          <p:nvPr>
            <p:ph idx="1"/>
          </p:nvPr>
        </p:nvSpPr>
        <p:spPr/>
        <p:txBody>
          <a:bodyPr/>
          <a:lstStyle/>
          <a:p>
            <a:endParaRPr lang="en-US" smtClean="0"/>
          </a:p>
        </p:txBody>
      </p:sp>
      <p:pic>
        <p:nvPicPr>
          <p:cNvPr id="18436" name="Picture 2"/>
          <p:cNvPicPr>
            <a:picLocks noChangeAspect="1" noChangeArrowheads="1"/>
          </p:cNvPicPr>
          <p:nvPr/>
        </p:nvPicPr>
        <p:blipFill>
          <a:blip r:embed="rId2"/>
          <a:srcRect/>
          <a:stretch>
            <a:fillRect/>
          </a:stretch>
        </p:blipFill>
        <p:spPr bwMode="auto">
          <a:xfrm>
            <a:off x="-152400" y="0"/>
            <a:ext cx="9296400" cy="6899275"/>
          </a:xfrm>
          <a:prstGeom prst="rect">
            <a:avLst/>
          </a:prstGeom>
          <a:noFill/>
          <a:ln w="9525">
            <a:noFill/>
            <a:miter lim="800000"/>
            <a:headEnd/>
            <a:tailEnd/>
          </a:ln>
        </p:spPr>
      </p:pic>
    </p:spTree>
  </p:cSld>
  <p:clrMapOvr>
    <a:masterClrMapping/>
  </p:clrMapOvr>
  <p:transition advTm="1320">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62000">
              <a:srgbClr val="0000FF"/>
            </a:gs>
            <a:gs pos="68000">
              <a:schemeClr val="accent1">
                <a:lumMod val="5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endParaRPr lang="en-US" smtClean="0"/>
          </a:p>
        </p:txBody>
      </p:sp>
      <p:pic>
        <p:nvPicPr>
          <p:cNvPr id="19459" name="Content Placeholder 3" descr="Family Dinner without TV 1950s Medium Web view.jpg"/>
          <p:cNvPicPr>
            <a:picLocks noGrp="1" noChangeAspect="1"/>
          </p:cNvPicPr>
          <p:nvPr>
            <p:ph idx="1"/>
          </p:nvPr>
        </p:nvPicPr>
        <p:blipFill>
          <a:blip r:embed="rId2"/>
          <a:srcRect l="-21107" r="-21107"/>
          <a:stretch>
            <a:fillRect/>
          </a:stretch>
        </p:blipFill>
        <p:spPr>
          <a:xfrm>
            <a:off x="-1981200" y="0"/>
            <a:ext cx="13144500" cy="6880225"/>
          </a:xfrm>
        </p:spPr>
      </p:pic>
    </p:spTree>
  </p:cSld>
  <p:clrMapOvr>
    <a:masterClrMapping/>
  </p:clrMapOvr>
  <p:transition advTm="1379">
    <p:newsflash/>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78000">
              <a:schemeClr val="bg2">
                <a:lumMod val="75000"/>
              </a:schemeClr>
            </a:gs>
            <a:gs pos="100000">
              <a:srgbClr val="3366FF"/>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endParaRPr lang="en-US" smtClean="0"/>
          </a:p>
        </p:txBody>
      </p:sp>
      <p:pic>
        <p:nvPicPr>
          <p:cNvPr id="20483" name="Content Placeholder 3" descr="apple_pie.jpg"/>
          <p:cNvPicPr>
            <a:picLocks noGrp="1" noChangeAspect="1"/>
          </p:cNvPicPr>
          <p:nvPr>
            <p:ph idx="1"/>
          </p:nvPr>
        </p:nvPicPr>
        <p:blipFill>
          <a:blip r:embed="rId2"/>
          <a:srcRect l="-16293" r="-16293"/>
          <a:stretch>
            <a:fillRect/>
          </a:stretch>
        </p:blipFill>
        <p:spPr>
          <a:xfrm>
            <a:off x="609600" y="1219200"/>
            <a:ext cx="8229600" cy="4525963"/>
          </a:xfrm>
        </p:spPr>
      </p:pic>
      <p:sp>
        <p:nvSpPr>
          <p:cNvPr id="20484" name="TextBox 4"/>
          <p:cNvSpPr txBox="1">
            <a:spLocks noChangeArrowheads="1"/>
          </p:cNvSpPr>
          <p:nvPr/>
        </p:nvSpPr>
        <p:spPr bwMode="auto">
          <a:xfrm>
            <a:off x="457200" y="5934075"/>
            <a:ext cx="3429000" cy="923925"/>
          </a:xfrm>
          <a:prstGeom prst="rect">
            <a:avLst/>
          </a:prstGeom>
          <a:noFill/>
          <a:ln w="9525">
            <a:noFill/>
            <a:miter lim="800000"/>
            <a:headEnd/>
            <a:tailEnd/>
          </a:ln>
        </p:spPr>
        <p:txBody>
          <a:bodyPr>
            <a:spAutoFit/>
          </a:bodyPr>
          <a:lstStyle/>
          <a:p>
            <a:r>
              <a:rPr lang="en-US">
                <a:latin typeface="Calibri" pitchFamily="34" charset="0"/>
              </a:rPr>
              <a:t>These are what most people think of when they hear the phrase “The American Dream”</a:t>
            </a:r>
          </a:p>
        </p:txBody>
      </p:sp>
    </p:spTree>
  </p:cSld>
  <p:clrMapOvr>
    <a:masterClrMapping/>
  </p:clrMapOvr>
  <p:transition advTm="5540">
    <p:comb/>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51000">
              <a:srgbClr val="FF0000"/>
            </a:gs>
            <a:gs pos="63000">
              <a:schemeClr val="bg1"/>
            </a:gs>
            <a:gs pos="57000">
              <a:schemeClr val="tx1"/>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endParaRPr lang="en-US" smtClean="0"/>
          </a:p>
        </p:txBody>
      </p:sp>
      <p:sp>
        <p:nvSpPr>
          <p:cNvPr id="4" name="TextBox 3"/>
          <p:cNvSpPr txBox="1">
            <a:spLocks noChangeArrowheads="1"/>
          </p:cNvSpPr>
          <p:nvPr/>
        </p:nvSpPr>
        <p:spPr bwMode="auto">
          <a:xfrm>
            <a:off x="1828800" y="762000"/>
            <a:ext cx="5181600" cy="369888"/>
          </a:xfrm>
          <a:prstGeom prst="rect">
            <a:avLst/>
          </a:prstGeom>
          <a:noFill/>
          <a:ln w="9525">
            <a:noFill/>
            <a:miter lim="800000"/>
            <a:headEnd/>
            <a:tailEnd/>
          </a:ln>
        </p:spPr>
        <p:txBody>
          <a:bodyPr>
            <a:spAutoFit/>
          </a:bodyPr>
          <a:lstStyle/>
          <a:p>
            <a:r>
              <a:rPr lang="en-US">
                <a:latin typeface="Calibri" pitchFamily="34" charset="0"/>
              </a:rPr>
              <a:t>MOST people.</a:t>
            </a:r>
          </a:p>
        </p:txBody>
      </p:sp>
      <p:sp>
        <p:nvSpPr>
          <p:cNvPr id="5" name="TextBox 4"/>
          <p:cNvSpPr txBox="1">
            <a:spLocks noChangeArrowheads="1"/>
          </p:cNvSpPr>
          <p:nvPr/>
        </p:nvSpPr>
        <p:spPr bwMode="auto">
          <a:xfrm>
            <a:off x="4724400" y="1519238"/>
            <a:ext cx="3657600" cy="646112"/>
          </a:xfrm>
          <a:prstGeom prst="rect">
            <a:avLst/>
          </a:prstGeom>
          <a:noFill/>
          <a:ln w="9525">
            <a:noFill/>
            <a:miter lim="800000"/>
            <a:headEnd/>
            <a:tailEnd/>
          </a:ln>
        </p:spPr>
        <p:txBody>
          <a:bodyPr>
            <a:spAutoFit/>
          </a:bodyPr>
          <a:lstStyle/>
          <a:p>
            <a:r>
              <a:rPr lang="en-US">
                <a:latin typeface="Calibri" pitchFamily="34" charset="0"/>
              </a:rPr>
              <a:t>With the exception of Willy Loman……..</a:t>
            </a:r>
          </a:p>
        </p:txBody>
      </p:sp>
      <p:pic>
        <p:nvPicPr>
          <p:cNvPr id="8" name="Picture 7" descr="6a00d8341cbed153ef014e6109a681970c-320wi.jpg"/>
          <p:cNvPicPr>
            <a:picLocks noChangeAspect="1"/>
          </p:cNvPicPr>
          <p:nvPr/>
        </p:nvPicPr>
        <p:blipFill>
          <a:blip r:embed="rId3"/>
          <a:srcRect/>
          <a:stretch>
            <a:fillRect/>
          </a:stretch>
        </p:blipFill>
        <p:spPr bwMode="auto">
          <a:xfrm>
            <a:off x="2362200" y="2165350"/>
            <a:ext cx="4064000" cy="3708400"/>
          </a:xfrm>
          <a:prstGeom prst="rect">
            <a:avLst/>
          </a:prstGeom>
          <a:noFill/>
          <a:ln w="9525">
            <a:noFill/>
            <a:miter lim="800000"/>
            <a:headEnd/>
            <a:tailEnd/>
          </a:ln>
        </p:spPr>
      </p:pic>
    </p:spTree>
    <p:custDataLst>
      <p:tags r:id="rId1"/>
    </p:custDataLst>
  </p:cSld>
  <p:clrMapOvr>
    <a:masterClrMapping/>
  </p:clrMapOvr>
  <p:transition advTm="9280">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2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8" presetClass="entr" presetSubtype="16"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diamond(in)">
                                      <p:cBhvr>
                                        <p:cTn id="20"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8"/>
</p:tagLst>
</file>

<file path=ppt/tags/tag10.xml><?xml version="1.0" encoding="utf-8"?>
<p:tagLst xmlns:a="http://schemas.openxmlformats.org/drawingml/2006/main" xmlns:r="http://schemas.openxmlformats.org/officeDocument/2006/relationships" xmlns:p="http://schemas.openxmlformats.org/presentationml/2006/main">
  <p:tag name="TIMING" val="|0.7|6.3"/>
</p:tagLst>
</file>

<file path=ppt/tags/tag11.xml><?xml version="1.0" encoding="utf-8"?>
<p:tagLst xmlns:a="http://schemas.openxmlformats.org/drawingml/2006/main" xmlns:r="http://schemas.openxmlformats.org/officeDocument/2006/relationships" xmlns:p="http://schemas.openxmlformats.org/presentationml/2006/main">
  <p:tag name="TIMING" val="|0.:|6.3"/>
</p:tagLst>
</file>

<file path=ppt/tags/tag12.xml><?xml version="1.0" encoding="utf-8"?>
<p:tagLst xmlns:a="http://schemas.openxmlformats.org/drawingml/2006/main" xmlns:r="http://schemas.openxmlformats.org/officeDocument/2006/relationships" xmlns:p="http://schemas.openxmlformats.org/presentationml/2006/main">
  <p:tag name="TIMING" val="|0.9|8.5|6.1"/>
</p:tagLst>
</file>

<file path=ppt/tags/tag2.xml><?xml version="1.0" encoding="utf-8"?>
<p:tagLst xmlns:a="http://schemas.openxmlformats.org/drawingml/2006/main" xmlns:r="http://schemas.openxmlformats.org/officeDocument/2006/relationships" xmlns:p="http://schemas.openxmlformats.org/presentationml/2006/main">
  <p:tag name="TIMING" val="|1.3|1.9|2.5"/>
</p:tagLst>
</file>

<file path=ppt/tags/tag3.xml><?xml version="1.0" encoding="utf-8"?>
<p:tagLst xmlns:a="http://schemas.openxmlformats.org/drawingml/2006/main" xmlns:r="http://schemas.openxmlformats.org/officeDocument/2006/relationships" xmlns:p="http://schemas.openxmlformats.org/presentationml/2006/main">
  <p:tag name="TIMING" val="|1.4|2.9|2.3"/>
</p:tagLst>
</file>

<file path=ppt/tags/tag4.xml><?xml version="1.0" encoding="utf-8"?>
<p:tagLst xmlns:a="http://schemas.openxmlformats.org/drawingml/2006/main" xmlns:r="http://schemas.openxmlformats.org/officeDocument/2006/relationships" xmlns:p="http://schemas.openxmlformats.org/presentationml/2006/main">
  <p:tag name="TIMING" val="|1.1|1.5|0.7|1.2|1.6"/>
</p:tagLst>
</file>

<file path=ppt/tags/tag5.xml><?xml version="1.0" encoding="utf-8"?>
<p:tagLst xmlns:a="http://schemas.openxmlformats.org/drawingml/2006/main" xmlns:r="http://schemas.openxmlformats.org/officeDocument/2006/relationships" xmlns:p="http://schemas.openxmlformats.org/presentationml/2006/main">
  <p:tag name="TIMING" val="|1.9|5.9|6.8|9.1|1.7"/>
</p:tagLst>
</file>

<file path=ppt/tags/tag6.xml><?xml version="1.0" encoding="utf-8"?>
<p:tagLst xmlns:a="http://schemas.openxmlformats.org/drawingml/2006/main" xmlns:r="http://schemas.openxmlformats.org/officeDocument/2006/relationships" xmlns:p="http://schemas.openxmlformats.org/presentationml/2006/main">
  <p:tag name="TIMING" val="|1.2|2.3"/>
</p:tagLst>
</file>

<file path=ppt/tags/tag7.xml><?xml version="1.0" encoding="utf-8"?>
<p:tagLst xmlns:a="http://schemas.openxmlformats.org/drawingml/2006/main" xmlns:r="http://schemas.openxmlformats.org/officeDocument/2006/relationships" xmlns:p="http://schemas.openxmlformats.org/presentationml/2006/main">
  <p:tag name="TIMING" val="|0.8|3.6|3.7|3.4"/>
</p:tagLst>
</file>

<file path=ppt/tags/tag8.xml><?xml version="1.0" encoding="utf-8"?>
<p:tagLst xmlns:a="http://schemas.openxmlformats.org/drawingml/2006/main" xmlns:r="http://schemas.openxmlformats.org/officeDocument/2006/relationships" xmlns:p="http://schemas.openxmlformats.org/presentationml/2006/main">
  <p:tag name="TIMING" val="|0.8|3.5|4.1"/>
</p:tagLst>
</file>

<file path=ppt/tags/tag9.xml><?xml version="1.0" encoding="utf-8"?>
<p:tagLst xmlns:a="http://schemas.openxmlformats.org/drawingml/2006/main" xmlns:r="http://schemas.openxmlformats.org/officeDocument/2006/relationships" xmlns:p="http://schemas.openxmlformats.org/presentationml/2006/main">
  <p:tag name="TIMING" val="|1.6|3.:|7.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464</TotalTime>
  <Words>352</Words>
  <Application>Microsoft Macintosh PowerPoint</Application>
  <PresentationFormat>On-screen Show (4:3)</PresentationFormat>
  <Paragraphs>27</Paragraphs>
  <Slides>20</Slides>
  <Notes>0</Notes>
  <HiddenSlides>0</HiddenSlides>
  <MMClips>1</MMClips>
  <ScaleCrop>false</ScaleCrop>
  <HeadingPairs>
    <vt:vector size="6" baseType="variant">
      <vt:variant>
        <vt:lpstr>Fonts Used</vt:lpstr>
      </vt:variant>
      <vt:variant>
        <vt:i4>2</vt:i4>
      </vt:variant>
      <vt:variant>
        <vt:lpstr>Design Template</vt:lpstr>
      </vt:variant>
      <vt:variant>
        <vt:i4>1</vt:i4>
      </vt:variant>
      <vt:variant>
        <vt:lpstr>Slide Titles</vt:lpstr>
      </vt:variant>
      <vt:variant>
        <vt:i4>20</vt:i4>
      </vt:variant>
    </vt:vector>
  </HeadingPairs>
  <TitlesOfParts>
    <vt:vector size="23" baseType="lpstr">
      <vt:lpstr>Calibri</vt:lpstr>
      <vt:lpstr>Arial</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The End</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Austin</cp:lastModifiedBy>
  <cp:revision>6</cp:revision>
  <dcterms:created xsi:type="dcterms:W3CDTF">2012-02-21T00:31:24Z</dcterms:created>
  <dcterms:modified xsi:type="dcterms:W3CDTF">2012-02-21T07:24:19Z</dcterms:modified>
</cp:coreProperties>
</file>